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  <p:sldId id="262" r:id="rId9"/>
    <p:sldId id="263" r:id="rId10"/>
    <p:sldId id="268" r:id="rId11"/>
    <p:sldId id="269" r:id="rId12"/>
    <p:sldId id="271" r:id="rId13"/>
    <p:sldId id="264" r:id="rId14"/>
    <p:sldId id="265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7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se\Documents\Congresos\Actuarial%20Science%20and%20Finance\2010\Resultado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se\Documents\Congresos\Actuarial%20Science%20and%20Finance\2010\Resultado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se\Documents\Congresos\Actuarial%20Science%20and%20Finance\2010\Resultado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se\Documents\Congresos\Actuarial%20Science%20and%20Finance\2010\Resultado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se\Documents\Congresos\Actuarial%20Science%20and%20Finance\2010\Resultad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tx>
        <c:rich>
          <a:bodyPr/>
          <a:lstStyle/>
          <a:p>
            <a:pPr>
              <a:defRPr/>
            </a:pPr>
            <a:r>
              <a:rPr lang="es-MX" baseline="0"/>
              <a:t>Variance Of the Fund</a:t>
            </a:r>
            <a:endParaRPr lang="es-MX"/>
          </a:p>
        </c:rich>
      </c:tx>
      <c:layout>
        <c:manualLayout>
          <c:xMode val="edge"/>
          <c:yMode val="edge"/>
          <c:x val="0.18942366579177619"/>
          <c:y val="4.1666666666666671E-2"/>
        </c:manualLayout>
      </c:layout>
    </c:title>
    <c:plotArea>
      <c:layout/>
      <c:scatterChart>
        <c:scatterStyle val="smoothMarker"/>
        <c:ser>
          <c:idx val="0"/>
          <c:order val="0"/>
          <c:tx>
            <c:v>Modified Spreading</c:v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'MODIFIED SPREADING (.8)'!$A$2:$A$41</c:f>
              <c:numCache>
                <c:formatCode>General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xVal>
          <c:yVal>
            <c:numRef>
              <c:f>'MODIFIED SPREADING (.8)'!$L$2:$L$41</c:f>
              <c:numCache>
                <c:formatCode>0.000E+00</c:formatCode>
                <c:ptCount val="40"/>
                <c:pt idx="0">
                  <c:v>8.2333189870760881E-6</c:v>
                </c:pt>
                <c:pt idx="1">
                  <c:v>1.2990237897574403E-5</c:v>
                </c:pt>
                <c:pt idx="2">
                  <c:v>2.7718146773163638E-5</c:v>
                </c:pt>
                <c:pt idx="3">
                  <c:v>5.3783528660033667E-5</c:v>
                </c:pt>
                <c:pt idx="4">
                  <c:v>9.0179578822663077E-5</c:v>
                </c:pt>
                <c:pt idx="5">
                  <c:v>1.4037926879508202E-4</c:v>
                </c:pt>
                <c:pt idx="6">
                  <c:v>2.1336695248251982E-4</c:v>
                </c:pt>
                <c:pt idx="7">
                  <c:v>3.0009982857325559E-4</c:v>
                </c:pt>
                <c:pt idx="8">
                  <c:v>4.058883070537517E-4</c:v>
                </c:pt>
                <c:pt idx="9">
                  <c:v>5.5031992386508628E-4</c:v>
                </c:pt>
                <c:pt idx="10">
                  <c:v>7.0898057248374639E-4</c:v>
                </c:pt>
                <c:pt idx="11">
                  <c:v>8.9414090881814127E-4</c:v>
                </c:pt>
                <c:pt idx="12">
                  <c:v>1.141149117677183E-3</c:v>
                </c:pt>
                <c:pt idx="13">
                  <c:v>1.4539346156865398E-3</c:v>
                </c:pt>
                <c:pt idx="14">
                  <c:v>1.7713769016242163E-3</c:v>
                </c:pt>
                <c:pt idx="15">
                  <c:v>2.1787325490650912E-3</c:v>
                </c:pt>
                <c:pt idx="16">
                  <c:v>2.6108251225774974E-3</c:v>
                </c:pt>
                <c:pt idx="17">
                  <c:v>3.0506657499365063E-3</c:v>
                </c:pt>
                <c:pt idx="18">
                  <c:v>3.6985488599845513E-3</c:v>
                </c:pt>
                <c:pt idx="19">
                  <c:v>4.4251436791773284E-3</c:v>
                </c:pt>
                <c:pt idx="20">
                  <c:v>5.3039341757754885E-3</c:v>
                </c:pt>
                <c:pt idx="21">
                  <c:v>6.1745056893259395E-3</c:v>
                </c:pt>
                <c:pt idx="22">
                  <c:v>7.381357995036043E-3</c:v>
                </c:pt>
                <c:pt idx="23">
                  <c:v>8.6426681046712205E-3</c:v>
                </c:pt>
                <c:pt idx="24">
                  <c:v>9.7253539465569638E-3</c:v>
                </c:pt>
                <c:pt idx="25">
                  <c:v>1.1416264769594538E-2</c:v>
                </c:pt>
                <c:pt idx="26">
                  <c:v>1.3252430412860087E-2</c:v>
                </c:pt>
                <c:pt idx="27">
                  <c:v>1.5389613116634527E-2</c:v>
                </c:pt>
                <c:pt idx="28">
                  <c:v>1.7368756813045654E-2</c:v>
                </c:pt>
                <c:pt idx="29">
                  <c:v>2.0322109956484546E-2</c:v>
                </c:pt>
                <c:pt idx="30">
                  <c:v>2.3317436477864158E-2</c:v>
                </c:pt>
                <c:pt idx="31">
                  <c:v>2.6304881522698342E-2</c:v>
                </c:pt>
                <c:pt idx="32">
                  <c:v>2.9260992246909156E-2</c:v>
                </c:pt>
                <c:pt idx="33">
                  <c:v>3.5200497372326611E-2</c:v>
                </c:pt>
                <c:pt idx="34">
                  <c:v>3.9210099890177701E-2</c:v>
                </c:pt>
                <c:pt idx="35">
                  <c:v>4.4770164186445069E-2</c:v>
                </c:pt>
                <c:pt idx="36">
                  <c:v>5.4840073295889684E-2</c:v>
                </c:pt>
                <c:pt idx="37">
                  <c:v>6.5745075156415089E-2</c:v>
                </c:pt>
                <c:pt idx="38">
                  <c:v>7.836452893559924E-2</c:v>
                </c:pt>
                <c:pt idx="39">
                  <c:v>9.7755985489983599E-2</c:v>
                </c:pt>
              </c:numCache>
            </c:numRef>
          </c:yVal>
          <c:smooth val="1"/>
        </c:ser>
        <c:ser>
          <c:idx val="1"/>
          <c:order val="1"/>
          <c:tx>
            <c:v>Spreading</c:v>
          </c:tx>
          <c:marker>
            <c:symbol val="none"/>
          </c:marker>
          <c:xVal>
            <c:numRef>
              <c:f>'SPREADING (.9468)'!$A$2:$A$41</c:f>
              <c:numCache>
                <c:formatCode>General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xVal>
          <c:yVal>
            <c:numRef>
              <c:f>'SPREADING (.9468)'!$L$2:$L$41</c:f>
              <c:numCache>
                <c:formatCode>General</c:formatCode>
                <c:ptCount val="40"/>
                <c:pt idx="0">
                  <c:v>8.2835129947061696E-6</c:v>
                </c:pt>
                <c:pt idx="1">
                  <c:v>2.0904373348898735E-5</c:v>
                </c:pt>
                <c:pt idx="2">
                  <c:v>5.0793152292003396E-5</c:v>
                </c:pt>
                <c:pt idx="3">
                  <c:v>9.8947368804555187E-5</c:v>
                </c:pt>
                <c:pt idx="4">
                  <c:v>1.7590198809857194E-4</c:v>
                </c:pt>
                <c:pt idx="5">
                  <c:v>2.8711347975406154E-4</c:v>
                </c:pt>
                <c:pt idx="6">
                  <c:v>4.3313330514350252E-4</c:v>
                </c:pt>
                <c:pt idx="7">
                  <c:v>6.2844941679947492E-4</c:v>
                </c:pt>
                <c:pt idx="8">
                  <c:v>8.9908905093965305E-4</c:v>
                </c:pt>
                <c:pt idx="9">
                  <c:v>1.2091348052054739E-3</c:v>
                </c:pt>
                <c:pt idx="10">
                  <c:v>1.5863882970076693E-3</c:v>
                </c:pt>
                <c:pt idx="11">
                  <c:v>2.0571299270426861E-3</c:v>
                </c:pt>
                <c:pt idx="12">
                  <c:v>2.6190042313296441E-3</c:v>
                </c:pt>
                <c:pt idx="13">
                  <c:v>3.2796741096451556E-3</c:v>
                </c:pt>
                <c:pt idx="14">
                  <c:v>3.9165409749618921E-3</c:v>
                </c:pt>
                <c:pt idx="15">
                  <c:v>4.7607801407623558E-3</c:v>
                </c:pt>
                <c:pt idx="16">
                  <c:v>5.7979541328896881E-3</c:v>
                </c:pt>
                <c:pt idx="17">
                  <c:v>7.0959291685285574E-3</c:v>
                </c:pt>
                <c:pt idx="18">
                  <c:v>8.5290361058527071E-3</c:v>
                </c:pt>
                <c:pt idx="19">
                  <c:v>9.9114743060583054E-3</c:v>
                </c:pt>
                <c:pt idx="20">
                  <c:v>1.1704936013710487E-2</c:v>
                </c:pt>
                <c:pt idx="21">
                  <c:v>1.3736932711918087E-2</c:v>
                </c:pt>
                <c:pt idx="22">
                  <c:v>1.5902831069836788E-2</c:v>
                </c:pt>
                <c:pt idx="23">
                  <c:v>1.8795203285325145E-2</c:v>
                </c:pt>
                <c:pt idx="24">
                  <c:v>2.1389326432377814E-2</c:v>
                </c:pt>
                <c:pt idx="25">
                  <c:v>2.5215129125226849E-2</c:v>
                </c:pt>
                <c:pt idx="26">
                  <c:v>2.8169207987752395E-2</c:v>
                </c:pt>
                <c:pt idx="27">
                  <c:v>3.1735620776852998E-2</c:v>
                </c:pt>
                <c:pt idx="28">
                  <c:v>3.7095408271160445E-2</c:v>
                </c:pt>
                <c:pt idx="29">
                  <c:v>4.2183095668894111E-2</c:v>
                </c:pt>
                <c:pt idx="30">
                  <c:v>4.7635786367363972E-2</c:v>
                </c:pt>
                <c:pt idx="31">
                  <c:v>5.488082967579512E-2</c:v>
                </c:pt>
                <c:pt idx="32">
                  <c:v>6.2416899636096375E-2</c:v>
                </c:pt>
                <c:pt idx="33">
                  <c:v>6.9011349256643845E-2</c:v>
                </c:pt>
                <c:pt idx="34">
                  <c:v>7.7508040608961173E-2</c:v>
                </c:pt>
                <c:pt idx="35">
                  <c:v>8.6847274028004989E-2</c:v>
                </c:pt>
                <c:pt idx="36">
                  <c:v>9.9708536630282008E-2</c:v>
                </c:pt>
                <c:pt idx="37">
                  <c:v>0.1157618627545496</c:v>
                </c:pt>
                <c:pt idx="38">
                  <c:v>0.13327303343995892</c:v>
                </c:pt>
                <c:pt idx="39">
                  <c:v>0.1527003368727459</c:v>
                </c:pt>
              </c:numCache>
            </c:numRef>
          </c:yVal>
          <c:smooth val="1"/>
        </c:ser>
        <c:axId val="86557056"/>
        <c:axId val="88002560"/>
      </c:scatterChart>
      <c:valAx>
        <c:axId val="86557056"/>
        <c:scaling>
          <c:orientation val="minMax"/>
          <c:max val="40"/>
        </c:scaling>
        <c:axPos val="b"/>
        <c:numFmt formatCode="General" sourceLinked="1"/>
        <c:majorTickMark val="none"/>
        <c:tickLblPos val="nextTo"/>
        <c:crossAx val="88002560"/>
        <c:crosses val="autoZero"/>
        <c:crossBetween val="midCat"/>
      </c:valAx>
      <c:valAx>
        <c:axId val="88002560"/>
        <c:scaling>
          <c:orientation val="minMax"/>
        </c:scaling>
        <c:axPos val="l"/>
        <c:numFmt formatCode="0.00" sourceLinked="0"/>
        <c:majorTickMark val="none"/>
        <c:tickLblPos val="nextTo"/>
        <c:crossAx val="86557056"/>
        <c:crosses val="autoZero"/>
        <c:crossBetween val="midCat"/>
        <c:majorUnit val="3.0000000000000009E-2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tx>
        <c:rich>
          <a:bodyPr/>
          <a:lstStyle/>
          <a:p>
            <a:pPr>
              <a:defRPr/>
            </a:pPr>
            <a:r>
              <a:rPr lang="es-MX" baseline="0"/>
              <a:t>Variance Of the Contribution</a:t>
            </a:r>
            <a:endParaRPr lang="es-MX"/>
          </a:p>
        </c:rich>
      </c:tx>
      <c:layout>
        <c:manualLayout>
          <c:xMode val="edge"/>
          <c:yMode val="edge"/>
          <c:x val="0.18942366579177625"/>
          <c:y val="4.1666666666666664E-2"/>
        </c:manualLayout>
      </c:layout>
    </c:title>
    <c:plotArea>
      <c:layout/>
      <c:scatterChart>
        <c:scatterStyle val="smoothMarker"/>
        <c:ser>
          <c:idx val="0"/>
          <c:order val="0"/>
          <c:tx>
            <c:v>Modified Spreading</c:v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'MODIFIED SPREADING (.8)'!$A$2:$A$41</c:f>
              <c:numCache>
                <c:formatCode>General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xVal>
          <c:yVal>
            <c:numRef>
              <c:f>'MODIFIED SPREADING (.8)'!$M$2:$M$41</c:f>
              <c:numCache>
                <c:formatCode>0.0000</c:formatCode>
                <c:ptCount val="40"/>
                <c:pt idx="0">
                  <c:v>1.122342822033837E-6</c:v>
                </c:pt>
                <c:pt idx="1">
                  <c:v>1.8844981387098733E-6</c:v>
                </c:pt>
                <c:pt idx="2">
                  <c:v>4.0258569812171314E-6</c:v>
                </c:pt>
                <c:pt idx="3">
                  <c:v>7.8732648484020518E-6</c:v>
                </c:pt>
                <c:pt idx="4">
                  <c:v>1.3385055846473558E-5</c:v>
                </c:pt>
                <c:pt idx="5">
                  <c:v>2.1067559977869938E-5</c:v>
                </c:pt>
                <c:pt idx="6">
                  <c:v>3.2329668606863188E-5</c:v>
                </c:pt>
                <c:pt idx="7">
                  <c:v>4.5984509244105739E-5</c:v>
                </c:pt>
                <c:pt idx="8">
                  <c:v>6.2536875791348174E-5</c:v>
                </c:pt>
                <c:pt idx="9">
                  <c:v>8.5442287947682326E-5</c:v>
                </c:pt>
                <c:pt idx="10">
                  <c:v>1.109739686190913E-4</c:v>
                </c:pt>
                <c:pt idx="11">
                  <c:v>1.4082812607218312E-4</c:v>
                </c:pt>
                <c:pt idx="12">
                  <c:v>1.7928981631807825E-4</c:v>
                </c:pt>
                <c:pt idx="13">
                  <c:v>2.2823569594631289E-4</c:v>
                </c:pt>
                <c:pt idx="14">
                  <c:v>2.7977212232256583E-4</c:v>
                </c:pt>
                <c:pt idx="15">
                  <c:v>3.4467766288457389E-4</c:v>
                </c:pt>
                <c:pt idx="16">
                  <c:v>4.1315029791140815E-4</c:v>
                </c:pt>
                <c:pt idx="17">
                  <c:v>4.861647180061164E-4</c:v>
                </c:pt>
                <c:pt idx="18">
                  <c:v>5.855786911673766E-4</c:v>
                </c:pt>
                <c:pt idx="19">
                  <c:v>7.056510189102699E-4</c:v>
                </c:pt>
                <c:pt idx="20">
                  <c:v>8.4972582886421008E-4</c:v>
                </c:pt>
                <c:pt idx="21">
                  <c:v>9.9975028756211994E-4</c:v>
                </c:pt>
                <c:pt idx="22">
                  <c:v>1.1888459522643822E-3</c:v>
                </c:pt>
                <c:pt idx="23">
                  <c:v>1.3983741158788063E-3</c:v>
                </c:pt>
                <c:pt idx="24">
                  <c:v>1.5766202635704022E-3</c:v>
                </c:pt>
                <c:pt idx="25">
                  <c:v>1.8467673326788448E-3</c:v>
                </c:pt>
                <c:pt idx="26">
                  <c:v>2.1399123158918482E-3</c:v>
                </c:pt>
                <c:pt idx="27">
                  <c:v>2.4968491625104584E-3</c:v>
                </c:pt>
                <c:pt idx="28">
                  <c:v>2.8124298204014841E-3</c:v>
                </c:pt>
                <c:pt idx="29">
                  <c:v>3.2891305547326725E-3</c:v>
                </c:pt>
                <c:pt idx="30">
                  <c:v>3.7850173766481548E-3</c:v>
                </c:pt>
                <c:pt idx="31">
                  <c:v>4.2781735542036488E-3</c:v>
                </c:pt>
                <c:pt idx="32">
                  <c:v>4.74647360686544E-3</c:v>
                </c:pt>
                <c:pt idx="33">
                  <c:v>5.6549443585449952E-3</c:v>
                </c:pt>
                <c:pt idx="34">
                  <c:v>6.2559997119158639E-3</c:v>
                </c:pt>
                <c:pt idx="35">
                  <c:v>7.0564055401668305E-3</c:v>
                </c:pt>
                <c:pt idx="36">
                  <c:v>8.3626204902811224E-3</c:v>
                </c:pt>
                <c:pt idx="37">
                  <c:v>9.8786504791336834E-3</c:v>
                </c:pt>
                <c:pt idx="38">
                  <c:v>1.1594441861708401E-2</c:v>
                </c:pt>
                <c:pt idx="39">
                  <c:v>1.4250467313101331E-2</c:v>
                </c:pt>
              </c:numCache>
            </c:numRef>
          </c:yVal>
          <c:smooth val="1"/>
        </c:ser>
        <c:ser>
          <c:idx val="1"/>
          <c:order val="1"/>
          <c:tx>
            <c:v>Spreading</c:v>
          </c:tx>
          <c:marker>
            <c:symbol val="none"/>
          </c:marker>
          <c:xVal>
            <c:numRef>
              <c:f>'SPREADING (.9468)'!$A$2:$A$41</c:f>
              <c:numCache>
                <c:formatCode>General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xVal>
          <c:yVal>
            <c:numRef>
              <c:f>'SPREADING (.9468)'!$M$2:$M$41</c:f>
              <c:numCache>
                <c:formatCode>0.0000</c:formatCode>
                <c:ptCount val="40"/>
                <c:pt idx="0">
                  <c:v>3.67037193005624E-7</c:v>
                </c:pt>
                <c:pt idx="1">
                  <c:v>9.2626029085806786E-7</c:v>
                </c:pt>
                <c:pt idx="2">
                  <c:v>2.2506149653351532E-6</c:v>
                </c:pt>
                <c:pt idx="3">
                  <c:v>4.3843019431190433E-6</c:v>
                </c:pt>
                <c:pt idx="4">
                  <c:v>7.7941203335280984E-6</c:v>
                </c:pt>
                <c:pt idx="5">
                  <c:v>1.2721845259397745E-5</c:v>
                </c:pt>
                <c:pt idx="6">
                  <c:v>1.9191912800847803E-5</c:v>
                </c:pt>
                <c:pt idx="7">
                  <c:v>2.7846275617364493E-5</c:v>
                </c:pt>
                <c:pt idx="8">
                  <c:v>3.9838193020818974E-5</c:v>
                </c:pt>
                <c:pt idx="9">
                  <c:v>5.3576183851076395E-5</c:v>
                </c:pt>
                <c:pt idx="10">
                  <c:v>7.0292126284885297E-5</c:v>
                </c:pt>
                <c:pt idx="11">
                  <c:v>9.1150488349453466E-5</c:v>
                </c:pt>
                <c:pt idx="12">
                  <c:v>1.1604691963756045E-4</c:v>
                </c:pt>
                <c:pt idx="13">
                  <c:v>1.4532093336874535E-4</c:v>
                </c:pt>
                <c:pt idx="14">
                  <c:v>1.7354028942503228E-4</c:v>
                </c:pt>
                <c:pt idx="15">
                  <c:v>2.1094822158093494E-4</c:v>
                </c:pt>
                <c:pt idx="16">
                  <c:v>2.5690499091365481E-4</c:v>
                </c:pt>
                <c:pt idx="17">
                  <c:v>3.1441772824443957E-4</c:v>
                </c:pt>
                <c:pt idx="18">
                  <c:v>3.7791815191770447E-4</c:v>
                </c:pt>
                <c:pt idx="19">
                  <c:v>4.3917351251521799E-4</c:v>
                </c:pt>
                <c:pt idx="20">
                  <c:v>5.1864112973694333E-4</c:v>
                </c:pt>
                <c:pt idx="21">
                  <c:v>6.0867815002330007E-4</c:v>
                </c:pt>
                <c:pt idx="22">
                  <c:v>7.0464829170757562E-4</c:v>
                </c:pt>
                <c:pt idx="23">
                  <c:v>8.328081389449856E-4</c:v>
                </c:pt>
                <c:pt idx="24">
                  <c:v>9.4775266003875385E-4</c:v>
                </c:pt>
                <c:pt idx="25">
                  <c:v>1.1172724488327363E-3</c:v>
                </c:pt>
                <c:pt idx="26">
                  <c:v>1.2481667719516742E-3</c:v>
                </c:pt>
                <c:pt idx="27">
                  <c:v>1.4061931276806172E-3</c:v>
                </c:pt>
                <c:pt idx="28">
                  <c:v>1.6436828110311904E-3</c:v>
                </c:pt>
                <c:pt idx="29">
                  <c:v>1.8691160478750946E-3</c:v>
                </c:pt>
                <c:pt idx="30">
                  <c:v>2.1107223242887636E-3</c:v>
                </c:pt>
                <c:pt idx="31">
                  <c:v>2.431746880378624E-3</c:v>
                </c:pt>
                <c:pt idx="32">
                  <c:v>2.7656671334803091E-3</c:v>
                </c:pt>
                <c:pt idx="33">
                  <c:v>3.0578639892004898E-3</c:v>
                </c:pt>
                <c:pt idx="34">
                  <c:v>3.4343485455923198E-3</c:v>
                </c:pt>
                <c:pt idx="35">
                  <c:v>3.8481644479764058E-3</c:v>
                </c:pt>
                <c:pt idx="36">
                  <c:v>4.4180401469863543E-3</c:v>
                </c:pt>
                <c:pt idx="37">
                  <c:v>5.1293541636602052E-3</c:v>
                </c:pt>
                <c:pt idx="38">
                  <c:v>5.9052633512525227E-3</c:v>
                </c:pt>
                <c:pt idx="39">
                  <c:v>6.7660768896145914E-3</c:v>
                </c:pt>
              </c:numCache>
            </c:numRef>
          </c:yVal>
          <c:smooth val="1"/>
        </c:ser>
        <c:axId val="99115392"/>
        <c:axId val="99116928"/>
      </c:scatterChart>
      <c:valAx>
        <c:axId val="99115392"/>
        <c:scaling>
          <c:orientation val="minMax"/>
          <c:max val="40"/>
        </c:scaling>
        <c:axPos val="b"/>
        <c:numFmt formatCode="General" sourceLinked="1"/>
        <c:majorTickMark val="none"/>
        <c:tickLblPos val="nextTo"/>
        <c:crossAx val="99116928"/>
        <c:crosses val="autoZero"/>
        <c:crossBetween val="midCat"/>
      </c:valAx>
      <c:valAx>
        <c:axId val="99116928"/>
        <c:scaling>
          <c:orientation val="minMax"/>
        </c:scaling>
        <c:axPos val="l"/>
        <c:numFmt formatCode="0.000" sourceLinked="0"/>
        <c:majorTickMark val="none"/>
        <c:tickLblPos val="nextTo"/>
        <c:crossAx val="99115392"/>
        <c:crosses val="autoZero"/>
        <c:crossBetween val="midCat"/>
        <c:majorUnit val="4.0000000000000044E-3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scatterChart>
        <c:scatterStyle val="smoothMarker"/>
        <c:ser>
          <c:idx val="0"/>
          <c:order val="0"/>
          <c:tx>
            <c:v>Modified Spreading</c:v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'MODIFIED SPREADING (.8)'!$A$2:$A$41</c:f>
              <c:numCache>
                <c:formatCode>General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xVal>
          <c:yVal>
            <c:numRef>
              <c:f>'MODIFIED SPREADING (.8)'!$D$2:$D$41</c:f>
              <c:numCache>
                <c:formatCode>0.0000</c:formatCode>
                <c:ptCount val="40"/>
                <c:pt idx="0">
                  <c:v>0.11973585352960203</c:v>
                </c:pt>
                <c:pt idx="1">
                  <c:v>0.12037933466034195</c:v>
                </c:pt>
                <c:pt idx="2">
                  <c:v>0.12113220211321908</c:v>
                </c:pt>
                <c:pt idx="3">
                  <c:v>0.12200216507536903</c:v>
                </c:pt>
                <c:pt idx="4">
                  <c:v>0.122930832492412</c:v>
                </c:pt>
                <c:pt idx="5">
                  <c:v>0.12394312101978203</c:v>
                </c:pt>
                <c:pt idx="6">
                  <c:v>0.12510059950341795</c:v>
                </c:pt>
                <c:pt idx="7">
                  <c:v>0.126201979886508</c:v>
                </c:pt>
                <c:pt idx="8">
                  <c:v>0.12730395077387793</c:v>
                </c:pt>
                <c:pt idx="9">
                  <c:v>0.12858636847735405</c:v>
                </c:pt>
                <c:pt idx="10">
                  <c:v>0.13007803421234501</c:v>
                </c:pt>
                <c:pt idx="11">
                  <c:v>0.13141138096171406</c:v>
                </c:pt>
                <c:pt idx="12">
                  <c:v>0.13285716946218101</c:v>
                </c:pt>
                <c:pt idx="13">
                  <c:v>0.13442837314173706</c:v>
                </c:pt>
                <c:pt idx="14">
                  <c:v>0.13614218841667106</c:v>
                </c:pt>
                <c:pt idx="15">
                  <c:v>0.13757670463682001</c:v>
                </c:pt>
                <c:pt idx="16">
                  <c:v>0.13933016690896893</c:v>
                </c:pt>
                <c:pt idx="17">
                  <c:v>0.14101084540134406</c:v>
                </c:pt>
                <c:pt idx="18">
                  <c:v>0.14293939246615811</c:v>
                </c:pt>
                <c:pt idx="19">
                  <c:v>0.14467296620061992</c:v>
                </c:pt>
                <c:pt idx="20">
                  <c:v>0.14696416650330107</c:v>
                </c:pt>
                <c:pt idx="21">
                  <c:v>0.14945912147477106</c:v>
                </c:pt>
                <c:pt idx="22">
                  <c:v>0.15139890394392105</c:v>
                </c:pt>
                <c:pt idx="23">
                  <c:v>0.15377192209666199</c:v>
                </c:pt>
                <c:pt idx="24">
                  <c:v>0.15606634711078107</c:v>
                </c:pt>
                <c:pt idx="25">
                  <c:v>0.15833573617478705</c:v>
                </c:pt>
                <c:pt idx="26">
                  <c:v>0.16134740032940206</c:v>
                </c:pt>
                <c:pt idx="27">
                  <c:v>0.16380518067083899</c:v>
                </c:pt>
                <c:pt idx="28">
                  <c:v>0.16758684385802305</c:v>
                </c:pt>
                <c:pt idx="29">
                  <c:v>0.17086358317274605</c:v>
                </c:pt>
                <c:pt idx="30">
                  <c:v>0.17386153753994699</c:v>
                </c:pt>
                <c:pt idx="31">
                  <c:v>0.17750816503556899</c:v>
                </c:pt>
                <c:pt idx="32">
                  <c:v>0.18115736950728306</c:v>
                </c:pt>
                <c:pt idx="33">
                  <c:v>0.18430602343101099</c:v>
                </c:pt>
                <c:pt idx="34">
                  <c:v>0.18786034201502608</c:v>
                </c:pt>
                <c:pt idx="35">
                  <c:v>0.19001761884256099</c:v>
                </c:pt>
                <c:pt idx="36">
                  <c:v>0.19165249139391594</c:v>
                </c:pt>
                <c:pt idx="37">
                  <c:v>0.19415419227242506</c:v>
                </c:pt>
                <c:pt idx="38">
                  <c:v>0.19303066771786201</c:v>
                </c:pt>
                <c:pt idx="39">
                  <c:v>0.19013882096988288</c:v>
                </c:pt>
              </c:numCache>
            </c:numRef>
          </c:yVal>
          <c:smooth val="1"/>
        </c:ser>
        <c:ser>
          <c:idx val="1"/>
          <c:order val="1"/>
          <c:tx>
            <c:v>Spreading</c:v>
          </c:tx>
          <c:marker>
            <c:symbol val="none"/>
          </c:marker>
          <c:xVal>
            <c:numRef>
              <c:f>'SPREADING (.9468)'!$A$2:$A$41</c:f>
              <c:numCache>
                <c:formatCode>General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xVal>
          <c:yVal>
            <c:numRef>
              <c:f>'SPREADING (.9468)'!$D$2:$D$41</c:f>
              <c:numCache>
                <c:formatCode>0.0000</c:formatCode>
                <c:ptCount val="40"/>
                <c:pt idx="0">
                  <c:v>0.11984674619623906</c:v>
                </c:pt>
                <c:pt idx="1">
                  <c:v>0.120011886439534</c:v>
                </c:pt>
                <c:pt idx="2">
                  <c:v>0.12020978796962305</c:v>
                </c:pt>
                <c:pt idx="3">
                  <c:v>0.120454439076848</c:v>
                </c:pt>
                <c:pt idx="4">
                  <c:v>0.12080373162781402</c:v>
                </c:pt>
                <c:pt idx="5">
                  <c:v>0.12112192077376405</c:v>
                </c:pt>
                <c:pt idx="6">
                  <c:v>0.12150636016263899</c:v>
                </c:pt>
                <c:pt idx="7">
                  <c:v>0.12196656242737203</c:v>
                </c:pt>
                <c:pt idx="8">
                  <c:v>0.12240747590643003</c:v>
                </c:pt>
                <c:pt idx="9">
                  <c:v>0.12284867488889903</c:v>
                </c:pt>
                <c:pt idx="10">
                  <c:v>0.12335541976012999</c:v>
                </c:pt>
                <c:pt idx="11">
                  <c:v>0.12405332252363803</c:v>
                </c:pt>
                <c:pt idx="12">
                  <c:v>0.12457484590261306</c:v>
                </c:pt>
                <c:pt idx="13">
                  <c:v>0.12508217593196</c:v>
                </c:pt>
                <c:pt idx="14">
                  <c:v>0.12577545517770006</c:v>
                </c:pt>
                <c:pt idx="15">
                  <c:v>0.126433108295542</c:v>
                </c:pt>
                <c:pt idx="16">
                  <c:v>0.12714999454694706</c:v>
                </c:pt>
                <c:pt idx="17">
                  <c:v>0.128247309334585</c:v>
                </c:pt>
                <c:pt idx="18">
                  <c:v>0.12896389558230112</c:v>
                </c:pt>
                <c:pt idx="19">
                  <c:v>0.13017019332068494</c:v>
                </c:pt>
                <c:pt idx="20">
                  <c:v>0.131158916717799</c:v>
                </c:pt>
                <c:pt idx="21">
                  <c:v>0.132012979428971</c:v>
                </c:pt>
                <c:pt idx="22">
                  <c:v>0.133042763088734</c:v>
                </c:pt>
                <c:pt idx="23">
                  <c:v>0.13422685385413299</c:v>
                </c:pt>
                <c:pt idx="24">
                  <c:v>0.13521026995198901</c:v>
                </c:pt>
                <c:pt idx="25">
                  <c:v>0.13628162351853396</c:v>
                </c:pt>
                <c:pt idx="26">
                  <c:v>0.137605921711833</c:v>
                </c:pt>
                <c:pt idx="27">
                  <c:v>0.13897349362877301</c:v>
                </c:pt>
                <c:pt idx="28">
                  <c:v>0.14102214769381297</c:v>
                </c:pt>
                <c:pt idx="29">
                  <c:v>0.14275093590823901</c:v>
                </c:pt>
                <c:pt idx="30">
                  <c:v>0.14470741213907906</c:v>
                </c:pt>
                <c:pt idx="31">
                  <c:v>0.14608191797651496</c:v>
                </c:pt>
                <c:pt idx="32">
                  <c:v>0.14749835503192113</c:v>
                </c:pt>
                <c:pt idx="33">
                  <c:v>0.14910905769619906</c:v>
                </c:pt>
                <c:pt idx="34">
                  <c:v>0.15027401914623606</c:v>
                </c:pt>
                <c:pt idx="35">
                  <c:v>0.15116961946639607</c:v>
                </c:pt>
                <c:pt idx="36">
                  <c:v>0.15242370002912806</c:v>
                </c:pt>
                <c:pt idx="37">
                  <c:v>0.15410608812651999</c:v>
                </c:pt>
                <c:pt idx="38">
                  <c:v>0.15431660730424299</c:v>
                </c:pt>
                <c:pt idx="39">
                  <c:v>0.15517286794683</c:v>
                </c:pt>
              </c:numCache>
            </c:numRef>
          </c:yVal>
          <c:smooth val="1"/>
        </c:ser>
        <c:axId val="99154176"/>
        <c:axId val="99631488"/>
      </c:scatterChart>
      <c:valAx>
        <c:axId val="99154176"/>
        <c:scaling>
          <c:orientation val="minMax"/>
          <c:max val="40"/>
        </c:scaling>
        <c:axPos val="b"/>
        <c:numFmt formatCode="General" sourceLinked="1"/>
        <c:majorTickMark val="none"/>
        <c:tickLblPos val="nextTo"/>
        <c:crossAx val="99631488"/>
        <c:crosses val="autoZero"/>
        <c:crossBetween val="midCat"/>
      </c:valAx>
      <c:valAx>
        <c:axId val="99631488"/>
        <c:scaling>
          <c:orientation val="minMax"/>
        </c:scaling>
        <c:axPos val="l"/>
        <c:numFmt formatCode="0.0" sourceLinked="0"/>
        <c:majorTickMark val="none"/>
        <c:tickLblPos val="nextTo"/>
        <c:crossAx val="99154176"/>
        <c:crosses val="autoZero"/>
        <c:crossBetween val="midCat"/>
      </c:valAx>
    </c:plotArea>
    <c:legend>
      <c:legendPos val="r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scatterChart>
        <c:scatterStyle val="smoothMarker"/>
        <c:ser>
          <c:idx val="0"/>
          <c:order val="0"/>
          <c:tx>
            <c:v>Modified Spreading</c:v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'MODIFIED SPREADING (.8)'!$A$2:$A$41</c:f>
              <c:numCache>
                <c:formatCode>General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xVal>
          <c:yVal>
            <c:numRef>
              <c:f>'MODIFIED SPREADING (.8)'!$F$2:$F$41</c:f>
              <c:numCache>
                <c:formatCode>0.0000</c:formatCode>
                <c:ptCount val="40"/>
                <c:pt idx="0">
                  <c:v>8.7451646553430169E-6</c:v>
                </c:pt>
                <c:pt idx="1">
                  <c:v>1.4152840767233704E-5</c:v>
                </c:pt>
                <c:pt idx="2">
                  <c:v>3.6964413219231002E-5</c:v>
                </c:pt>
                <c:pt idx="3">
                  <c:v>8.0626618653428653E-5</c:v>
                </c:pt>
                <c:pt idx="4">
                  <c:v>1.43882929368122E-4</c:v>
                </c:pt>
                <c:pt idx="5">
                  <c:v>2.315709732655921E-4</c:v>
                </c:pt>
                <c:pt idx="6">
                  <c:v>3.5751265330122409E-4</c:v>
                </c:pt>
                <c:pt idx="7">
                  <c:v>4.9993341946234359E-4</c:v>
                </c:pt>
                <c:pt idx="8">
                  <c:v>6.6563663481938732E-4</c:v>
                </c:pt>
                <c:pt idx="9">
                  <c:v>8.9054596614345535E-4</c:v>
                </c:pt>
                <c:pt idx="10">
                  <c:v>1.1573636143637205E-3</c:v>
                </c:pt>
                <c:pt idx="11">
                  <c:v>1.4362005106406401E-3</c:v>
                </c:pt>
                <c:pt idx="12">
                  <c:v>1.7936527990370405E-3</c:v>
                </c:pt>
                <c:pt idx="13">
                  <c:v>2.2371020440061311E-3</c:v>
                </c:pt>
                <c:pt idx="14">
                  <c:v>2.7101230900277813E-3</c:v>
                </c:pt>
                <c:pt idx="15">
                  <c:v>3.2251131041655312E-3</c:v>
                </c:pt>
                <c:pt idx="16">
                  <c:v>3.8218033591820712E-3</c:v>
                </c:pt>
                <c:pt idx="17">
                  <c:v>4.4107375981028421E-3</c:v>
                </c:pt>
                <c:pt idx="18">
                  <c:v>5.2574385051976516E-3</c:v>
                </c:pt>
                <c:pt idx="19">
                  <c:v>6.1368991335822741E-3</c:v>
                </c:pt>
                <c:pt idx="20">
                  <c:v>7.2966612027556936E-3</c:v>
                </c:pt>
                <c:pt idx="21">
                  <c:v>8.5002903209523435E-3</c:v>
                </c:pt>
                <c:pt idx="22">
                  <c:v>9.8867977189253872E-3</c:v>
                </c:pt>
                <c:pt idx="23">
                  <c:v>1.1443818892964804E-2</c:v>
                </c:pt>
                <c:pt idx="24">
                  <c:v>1.279236226183E-2</c:v>
                </c:pt>
                <c:pt idx="25">
                  <c:v>1.4733226730749395E-2</c:v>
                </c:pt>
                <c:pt idx="26">
                  <c:v>1.7054241794445698E-2</c:v>
                </c:pt>
                <c:pt idx="27">
                  <c:v>1.94773725781274E-2</c:v>
                </c:pt>
                <c:pt idx="28">
                  <c:v>2.2217973045742606E-2</c:v>
                </c:pt>
                <c:pt idx="29">
                  <c:v>2.5733845948220015E-2</c:v>
                </c:pt>
                <c:pt idx="30">
                  <c:v>2.9163347990750099E-2</c:v>
                </c:pt>
                <c:pt idx="31">
                  <c:v>3.2850330258084717E-2</c:v>
                </c:pt>
                <c:pt idx="32">
                  <c:v>3.6492883278040199E-2</c:v>
                </c:pt>
                <c:pt idx="33">
                  <c:v>4.286156490813052E-2</c:v>
                </c:pt>
                <c:pt idx="34">
                  <c:v>4.7479562504543799E-2</c:v>
                </c:pt>
                <c:pt idx="35">
                  <c:v>5.2927798819441131E-2</c:v>
                </c:pt>
                <c:pt idx="36">
                  <c:v>6.2642540039955799E-2</c:v>
                </c:pt>
                <c:pt idx="37">
                  <c:v>7.3636293303288233E-2</c:v>
                </c:pt>
                <c:pt idx="38">
                  <c:v>8.4681451252165779E-2</c:v>
                </c:pt>
                <c:pt idx="39">
                  <c:v>0.10211206438648603</c:v>
                </c:pt>
              </c:numCache>
            </c:numRef>
          </c:yVal>
          <c:smooth val="1"/>
        </c:ser>
        <c:ser>
          <c:idx val="1"/>
          <c:order val="1"/>
          <c:tx>
            <c:v>Spreading</c:v>
          </c:tx>
          <c:marker>
            <c:symbol val="none"/>
          </c:marker>
          <c:xVal>
            <c:numRef>
              <c:f>'SPREADING (.9468)'!$A$2:$A$41</c:f>
              <c:numCache>
                <c:formatCode>General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xVal>
          <c:yVal>
            <c:numRef>
              <c:f>'SPREADING (.9468)'!$F$2:$F$41</c:f>
              <c:numCache>
                <c:formatCode>0.0000</c:formatCode>
                <c:ptCount val="40"/>
                <c:pt idx="0">
                  <c:v>8.813575406324437E-6</c:v>
                </c:pt>
                <c:pt idx="1">
                  <c:v>2.0907562114887499E-5</c:v>
                </c:pt>
                <c:pt idx="2">
                  <c:v>5.1786420192606941E-5</c:v>
                </c:pt>
                <c:pt idx="3">
                  <c:v>1.0360811712064108E-4</c:v>
                </c:pt>
                <c:pt idx="4">
                  <c:v>1.9048092540133806E-4</c:v>
                </c:pt>
                <c:pt idx="5">
                  <c:v>3.1552062104388002E-4</c:v>
                </c:pt>
                <c:pt idx="6">
                  <c:v>4.8434395618165499E-4</c:v>
                </c:pt>
                <c:pt idx="7">
                  <c:v>7.1573001102870901E-4</c:v>
                </c:pt>
                <c:pt idx="8">
                  <c:v>1.0298944330328398E-3</c:v>
                </c:pt>
                <c:pt idx="9">
                  <c:v>1.3922763895471701E-3</c:v>
                </c:pt>
                <c:pt idx="10">
                  <c:v>1.8404823200213712E-3</c:v>
                </c:pt>
                <c:pt idx="11">
                  <c:v>2.427915452223461E-3</c:v>
                </c:pt>
                <c:pt idx="12">
                  <c:v>3.0913421924530001E-3</c:v>
                </c:pt>
                <c:pt idx="13">
                  <c:v>3.8625804029220018E-3</c:v>
                </c:pt>
                <c:pt idx="14">
                  <c:v>4.6693267686116913E-3</c:v>
                </c:pt>
                <c:pt idx="15">
                  <c:v>5.6947659037904219E-3</c:v>
                </c:pt>
                <c:pt idx="16">
                  <c:v>6.9516983484321357E-3</c:v>
                </c:pt>
                <c:pt idx="17">
                  <c:v>8.6309792716169533E-3</c:v>
                </c:pt>
                <c:pt idx="18">
                  <c:v>1.0342425405103805E-2</c:v>
                </c:pt>
                <c:pt idx="19">
                  <c:v>1.2245769237884804E-2</c:v>
                </c:pt>
                <c:pt idx="20">
                  <c:v>1.4515160366308901E-2</c:v>
                </c:pt>
                <c:pt idx="21">
                  <c:v>1.6993783630065706E-2</c:v>
                </c:pt>
                <c:pt idx="22">
                  <c:v>1.9741982340388008E-2</c:v>
                </c:pt>
                <c:pt idx="23">
                  <c:v>2.3363070036378393E-2</c:v>
                </c:pt>
                <c:pt idx="24">
                  <c:v>2.6610511006480899E-2</c:v>
                </c:pt>
                <c:pt idx="25">
                  <c:v>3.1197732038466406E-2</c:v>
                </c:pt>
                <c:pt idx="26">
                  <c:v>3.5164598838326795E-2</c:v>
                </c:pt>
                <c:pt idx="27">
                  <c:v>3.9859972975510721E-2</c:v>
                </c:pt>
                <c:pt idx="28">
                  <c:v>4.7068924291384914E-2</c:v>
                </c:pt>
                <c:pt idx="29">
                  <c:v>5.3864428678537316E-2</c:v>
                </c:pt>
                <c:pt idx="30">
                  <c:v>6.141258130663052E-2</c:v>
                </c:pt>
                <c:pt idx="31">
                  <c:v>7.0233086531541533E-2</c:v>
                </c:pt>
                <c:pt idx="32">
                  <c:v>7.948189296286351E-2</c:v>
                </c:pt>
                <c:pt idx="33">
                  <c:v>8.8134021264232976E-2</c:v>
                </c:pt>
                <c:pt idx="34">
                  <c:v>9.8191912159607972E-2</c:v>
                </c:pt>
                <c:pt idx="35">
                  <c:v>0.10877299813669802</c:v>
                </c:pt>
                <c:pt idx="36">
                  <c:v>0.12343404527919605</c:v>
                </c:pt>
                <c:pt idx="37">
                  <c:v>0.14201334508390406</c:v>
                </c:pt>
                <c:pt idx="38">
                  <c:v>0.159849526468055</c:v>
                </c:pt>
                <c:pt idx="39">
                  <c:v>0.18061959180220308</c:v>
                </c:pt>
              </c:numCache>
            </c:numRef>
          </c:yVal>
          <c:smooth val="1"/>
        </c:ser>
        <c:axId val="101410304"/>
        <c:axId val="101507840"/>
      </c:scatterChart>
      <c:valAx>
        <c:axId val="101410304"/>
        <c:scaling>
          <c:orientation val="minMax"/>
          <c:max val="40"/>
        </c:scaling>
        <c:axPos val="b"/>
        <c:numFmt formatCode="General" sourceLinked="1"/>
        <c:majorTickMark val="none"/>
        <c:tickLblPos val="nextTo"/>
        <c:crossAx val="101507840"/>
        <c:crosses val="autoZero"/>
        <c:crossBetween val="midCat"/>
      </c:valAx>
      <c:valAx>
        <c:axId val="101507840"/>
        <c:scaling>
          <c:orientation val="minMax"/>
        </c:scaling>
        <c:axPos val="l"/>
        <c:numFmt formatCode="0.00" sourceLinked="0"/>
        <c:majorTickMark val="none"/>
        <c:tickLblPos val="nextTo"/>
        <c:crossAx val="101410304"/>
        <c:crosses val="autoZero"/>
        <c:crossBetween val="midCat"/>
        <c:majorUnit val="3.0000000000000002E-2"/>
      </c:valAx>
    </c:plotArea>
    <c:legend>
      <c:legendPos val="r"/>
      <c:layout/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scatterChart>
        <c:scatterStyle val="smoothMarker"/>
        <c:ser>
          <c:idx val="0"/>
          <c:order val="0"/>
          <c:tx>
            <c:v>Modified Spreading</c:v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'MODIFIED SPREADING (.8)'!$A$2:$A$41</c:f>
              <c:numCache>
                <c:formatCode>General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xVal>
          <c:yVal>
            <c:numRef>
              <c:f>'MODIFIED SPREADING (.8)'!$I$2:$I$41</c:f>
              <c:numCache>
                <c:formatCode>0.0000</c:formatCode>
                <c:ptCount val="40"/>
                <c:pt idx="0">
                  <c:v>0.43675200000001602</c:v>
                </c:pt>
                <c:pt idx="1">
                  <c:v>0.43798100000001611</c:v>
                </c:pt>
                <c:pt idx="2">
                  <c:v>0.440402000000015</c:v>
                </c:pt>
                <c:pt idx="3">
                  <c:v>0.43683100000001801</c:v>
                </c:pt>
                <c:pt idx="4">
                  <c:v>0.43979600000001901</c:v>
                </c:pt>
                <c:pt idx="5">
                  <c:v>0.44045900000001587</c:v>
                </c:pt>
                <c:pt idx="6">
                  <c:v>0.44108700000001499</c:v>
                </c:pt>
                <c:pt idx="7">
                  <c:v>0.44050900000001603</c:v>
                </c:pt>
                <c:pt idx="8">
                  <c:v>0.442317000000018</c:v>
                </c:pt>
                <c:pt idx="9">
                  <c:v>0.44312400000001501</c:v>
                </c:pt>
                <c:pt idx="10">
                  <c:v>0.44493200000001693</c:v>
                </c:pt>
                <c:pt idx="11">
                  <c:v>0.44404000000001786</c:v>
                </c:pt>
                <c:pt idx="12">
                  <c:v>0.44586800000001298</c:v>
                </c:pt>
                <c:pt idx="13">
                  <c:v>0.44853600000001786</c:v>
                </c:pt>
                <c:pt idx="14">
                  <c:v>0.44850100000001603</c:v>
                </c:pt>
                <c:pt idx="15">
                  <c:v>0.45032300000001801</c:v>
                </c:pt>
                <c:pt idx="16">
                  <c:v>0.44990300000001499</c:v>
                </c:pt>
                <c:pt idx="17">
                  <c:v>0.45212700000001699</c:v>
                </c:pt>
                <c:pt idx="18">
                  <c:v>0.45163600000001691</c:v>
                </c:pt>
                <c:pt idx="19">
                  <c:v>0.45382500000001802</c:v>
                </c:pt>
                <c:pt idx="20">
                  <c:v>0.45325800000001693</c:v>
                </c:pt>
                <c:pt idx="21">
                  <c:v>0.45556800000001701</c:v>
                </c:pt>
                <c:pt idx="22">
                  <c:v>0.45559900000001591</c:v>
                </c:pt>
                <c:pt idx="23">
                  <c:v>0.45751800000002002</c:v>
                </c:pt>
                <c:pt idx="24">
                  <c:v>0.45756700000001699</c:v>
                </c:pt>
                <c:pt idx="25">
                  <c:v>0.45844600000001401</c:v>
                </c:pt>
                <c:pt idx="26">
                  <c:v>0.46056100000001599</c:v>
                </c:pt>
                <c:pt idx="27">
                  <c:v>0.46137900000001708</c:v>
                </c:pt>
                <c:pt idx="28">
                  <c:v>0.46295000000001701</c:v>
                </c:pt>
                <c:pt idx="29">
                  <c:v>0.46467700000001799</c:v>
                </c:pt>
                <c:pt idx="30">
                  <c:v>0.46296900000001601</c:v>
                </c:pt>
                <c:pt idx="31">
                  <c:v>0.468544000000016</c:v>
                </c:pt>
                <c:pt idx="32">
                  <c:v>0.4717470000000169</c:v>
                </c:pt>
                <c:pt idx="33">
                  <c:v>0.47690600000001598</c:v>
                </c:pt>
                <c:pt idx="34">
                  <c:v>0.4869890000000151</c:v>
                </c:pt>
                <c:pt idx="35">
                  <c:v>0.50344200000001083</c:v>
                </c:pt>
                <c:pt idx="36">
                  <c:v>0.51459100000001301</c:v>
                </c:pt>
                <c:pt idx="37">
                  <c:v>0.53770800000000918</c:v>
                </c:pt>
                <c:pt idx="38">
                  <c:v>0.55290300000000603</c:v>
                </c:pt>
                <c:pt idx="39">
                  <c:v>0.55290300000000603</c:v>
                </c:pt>
              </c:numCache>
            </c:numRef>
          </c:yVal>
          <c:smooth val="1"/>
        </c:ser>
        <c:ser>
          <c:idx val="1"/>
          <c:order val="1"/>
          <c:tx>
            <c:v>Spreading</c:v>
          </c:tx>
          <c:marker>
            <c:symbol val="none"/>
          </c:marker>
          <c:xVal>
            <c:numRef>
              <c:f>'SPREADING (.9468)'!$A$2:$A$41</c:f>
              <c:numCache>
                <c:formatCode>General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xVal>
          <c:yVal>
            <c:numRef>
              <c:f>'SPREADING (.9468)'!$I$2:$I$41</c:f>
              <c:numCache>
                <c:formatCode>0.0000</c:formatCode>
                <c:ptCount val="40"/>
                <c:pt idx="0">
                  <c:v>0.60022100000002521</c:v>
                </c:pt>
                <c:pt idx="1">
                  <c:v>0.59949100000002298</c:v>
                </c:pt>
                <c:pt idx="2">
                  <c:v>0.59843000000002577</c:v>
                </c:pt>
                <c:pt idx="3">
                  <c:v>0.59747400000002182</c:v>
                </c:pt>
                <c:pt idx="4">
                  <c:v>0.59668200000002081</c:v>
                </c:pt>
                <c:pt idx="5">
                  <c:v>0.60005800000002618</c:v>
                </c:pt>
                <c:pt idx="6">
                  <c:v>0.59888800000002496</c:v>
                </c:pt>
                <c:pt idx="7">
                  <c:v>0.59888000000002473</c:v>
                </c:pt>
                <c:pt idx="8">
                  <c:v>0.59851100000002277</c:v>
                </c:pt>
                <c:pt idx="9">
                  <c:v>0.59955900000001783</c:v>
                </c:pt>
                <c:pt idx="10">
                  <c:v>0.59978700000002583</c:v>
                </c:pt>
                <c:pt idx="11">
                  <c:v>0.59964700000002602</c:v>
                </c:pt>
                <c:pt idx="12">
                  <c:v>0.59975000000002499</c:v>
                </c:pt>
                <c:pt idx="13">
                  <c:v>0.59948700000002475</c:v>
                </c:pt>
                <c:pt idx="14">
                  <c:v>0.59836800000002077</c:v>
                </c:pt>
                <c:pt idx="15">
                  <c:v>0.60116900000002504</c:v>
                </c:pt>
                <c:pt idx="16">
                  <c:v>0.59814600000002083</c:v>
                </c:pt>
                <c:pt idx="17">
                  <c:v>0.59964200000002399</c:v>
                </c:pt>
                <c:pt idx="18">
                  <c:v>0.59850000000001979</c:v>
                </c:pt>
                <c:pt idx="19">
                  <c:v>0.59797500000002202</c:v>
                </c:pt>
                <c:pt idx="20">
                  <c:v>0.60142000000002005</c:v>
                </c:pt>
                <c:pt idx="21">
                  <c:v>0.5993920000000208</c:v>
                </c:pt>
                <c:pt idx="22">
                  <c:v>0.59844300000001982</c:v>
                </c:pt>
                <c:pt idx="23">
                  <c:v>0.59779900000002395</c:v>
                </c:pt>
                <c:pt idx="24">
                  <c:v>0.59918400000002181</c:v>
                </c:pt>
                <c:pt idx="25">
                  <c:v>0.59837800000001773</c:v>
                </c:pt>
                <c:pt idx="26">
                  <c:v>0.59740100000001983</c:v>
                </c:pt>
                <c:pt idx="27">
                  <c:v>0.60127300000001804</c:v>
                </c:pt>
                <c:pt idx="28">
                  <c:v>0.60058200000001982</c:v>
                </c:pt>
                <c:pt idx="29">
                  <c:v>0.60406200000002097</c:v>
                </c:pt>
                <c:pt idx="30">
                  <c:v>0.60499300000002021</c:v>
                </c:pt>
                <c:pt idx="31">
                  <c:v>0.60599300000002121</c:v>
                </c:pt>
                <c:pt idx="32">
                  <c:v>0.606086000000021</c:v>
                </c:pt>
                <c:pt idx="33">
                  <c:v>0.60835100000002118</c:v>
                </c:pt>
                <c:pt idx="34">
                  <c:v>0.61522600000001904</c:v>
                </c:pt>
                <c:pt idx="35">
                  <c:v>0.62199200000002319</c:v>
                </c:pt>
                <c:pt idx="36">
                  <c:v>0.62791900000001721</c:v>
                </c:pt>
                <c:pt idx="37">
                  <c:v>0.635452000000016</c:v>
                </c:pt>
                <c:pt idx="38">
                  <c:v>0.64352200000000703</c:v>
                </c:pt>
                <c:pt idx="39">
                  <c:v>0.64352200000000703</c:v>
                </c:pt>
              </c:numCache>
            </c:numRef>
          </c:yVal>
          <c:smooth val="1"/>
        </c:ser>
        <c:axId val="102535552"/>
        <c:axId val="102584320"/>
      </c:scatterChart>
      <c:valAx>
        <c:axId val="102535552"/>
        <c:scaling>
          <c:orientation val="minMax"/>
          <c:max val="40"/>
        </c:scaling>
        <c:axPos val="b"/>
        <c:numFmt formatCode="General" sourceLinked="1"/>
        <c:majorTickMark val="none"/>
        <c:tickLblPos val="nextTo"/>
        <c:crossAx val="102584320"/>
        <c:crosses val="autoZero"/>
        <c:crossBetween val="midCat"/>
      </c:valAx>
      <c:valAx>
        <c:axId val="102584320"/>
        <c:scaling>
          <c:orientation val="minMax"/>
          <c:max val="0.8"/>
        </c:scaling>
        <c:axPos val="l"/>
        <c:numFmt formatCode="0.00" sourceLinked="0"/>
        <c:majorTickMark val="none"/>
        <c:tickLblPos val="nextTo"/>
        <c:crossAx val="102535552"/>
        <c:crosses val="autoZero"/>
        <c:crossBetween val="midCat"/>
        <c:majorUnit val="0.2"/>
      </c:valAx>
    </c:plotArea>
    <c:legend>
      <c:legendPos val="r"/>
      <c:layout/>
    </c:legend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C7D34-6E1F-41E3-AB50-1370DBE0FDAB}" type="datetimeFigureOut">
              <a:rPr lang="es-MX" smtClean="0"/>
              <a:pPr/>
              <a:t>22/06/2010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4C55CE-73C1-4991-A8E3-FE65567A240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C55CE-73C1-4991-A8E3-FE65567A240E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C55CE-73C1-4991-A8E3-FE65567A240E}" type="slidenum">
              <a:rPr lang="es-MX" smtClean="0"/>
              <a:pPr/>
              <a:t>3</a:t>
            </a:fld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C55CE-73C1-4991-A8E3-FE65567A240E}" type="slidenum">
              <a:rPr lang="es-MX" smtClean="0"/>
              <a:pPr/>
              <a:t>6</a:t>
            </a:fld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C55CE-73C1-4991-A8E3-FE65567A240E}" type="slidenum">
              <a:rPr lang="es-MX" smtClean="0"/>
              <a:pPr/>
              <a:t>7</a:t>
            </a:fld>
            <a:endParaRPr lang="es-MX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C55CE-73C1-4991-A8E3-FE65567A240E}" type="slidenum">
              <a:rPr lang="es-MX" smtClean="0"/>
              <a:pPr/>
              <a:t>8</a:t>
            </a:fld>
            <a:endParaRPr 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C55CE-73C1-4991-A8E3-FE65567A240E}" type="slidenum">
              <a:rPr lang="es-MX" smtClean="0"/>
              <a:pPr/>
              <a:t>9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14AB-1409-4992-92E7-C3DB306CC6EE}" type="datetimeFigureOut">
              <a:rPr lang="es-MX" smtClean="0"/>
              <a:pPr/>
              <a:t>22/06/2010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F2F7A64-17B5-4A04-9FF1-9855F8043FDD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14AB-1409-4992-92E7-C3DB306CC6EE}" type="datetimeFigureOut">
              <a:rPr lang="es-MX" smtClean="0"/>
              <a:pPr/>
              <a:t>22/06/2010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7A64-17B5-4A04-9FF1-9855F8043FD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14AB-1409-4992-92E7-C3DB306CC6EE}" type="datetimeFigureOut">
              <a:rPr lang="es-MX" smtClean="0"/>
              <a:pPr/>
              <a:t>22/06/2010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7A64-17B5-4A04-9FF1-9855F8043FD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14AB-1409-4992-92E7-C3DB306CC6EE}" type="datetimeFigureOut">
              <a:rPr lang="es-MX" smtClean="0"/>
              <a:pPr/>
              <a:t>22/06/2010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7A64-17B5-4A04-9FF1-9855F8043FDD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14AB-1409-4992-92E7-C3DB306CC6EE}" type="datetimeFigureOut">
              <a:rPr lang="es-MX" smtClean="0"/>
              <a:pPr/>
              <a:t>22/06/2010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F2F7A64-17B5-4A04-9FF1-9855F8043FD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14AB-1409-4992-92E7-C3DB306CC6EE}" type="datetimeFigureOut">
              <a:rPr lang="es-MX" smtClean="0"/>
              <a:pPr/>
              <a:t>22/06/2010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7A64-17B5-4A04-9FF1-9855F8043FDD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14AB-1409-4992-92E7-C3DB306CC6EE}" type="datetimeFigureOut">
              <a:rPr lang="es-MX" smtClean="0"/>
              <a:pPr/>
              <a:t>22/06/2010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7A64-17B5-4A04-9FF1-9855F8043FDD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14AB-1409-4992-92E7-C3DB306CC6EE}" type="datetimeFigureOut">
              <a:rPr lang="es-MX" smtClean="0"/>
              <a:pPr/>
              <a:t>22/06/2010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7A64-17B5-4A04-9FF1-9855F8043FD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14AB-1409-4992-92E7-C3DB306CC6EE}" type="datetimeFigureOut">
              <a:rPr lang="es-MX" smtClean="0"/>
              <a:pPr/>
              <a:t>22/06/2010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7A64-17B5-4A04-9FF1-9855F8043FD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14AB-1409-4992-92E7-C3DB306CC6EE}" type="datetimeFigureOut">
              <a:rPr lang="es-MX" smtClean="0"/>
              <a:pPr/>
              <a:t>22/06/2010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7A64-17B5-4A04-9FF1-9855F8043FDD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14AB-1409-4992-92E7-C3DB306CC6EE}" type="datetimeFigureOut">
              <a:rPr lang="es-MX" smtClean="0"/>
              <a:pPr/>
              <a:t>22/06/2010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F2F7A64-17B5-4A04-9FF1-9855F8043FDD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24814AB-1409-4992-92E7-C3DB306CC6EE}" type="datetimeFigureOut">
              <a:rPr lang="es-MX" smtClean="0"/>
              <a:pPr/>
              <a:t>22/06/2010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F2F7A64-17B5-4A04-9FF1-9855F8043FD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14348" y="3143248"/>
            <a:ext cx="8072494" cy="3429024"/>
          </a:xfrm>
        </p:spPr>
        <p:txBody>
          <a:bodyPr>
            <a:noAutofit/>
          </a:bodyPr>
          <a:lstStyle/>
          <a:p>
            <a:r>
              <a:rPr lang="en-US" sz="2800" dirty="0" smtClean="0"/>
              <a:t>Dynamic Asset Allocation on a Hybrid Pension Scheme</a:t>
            </a:r>
          </a:p>
          <a:p>
            <a:endParaRPr lang="en-US" sz="2800" dirty="0" smtClean="0"/>
          </a:p>
          <a:p>
            <a:r>
              <a:rPr lang="en-US" sz="2800" dirty="0" smtClean="0"/>
              <a:t>Denise </a:t>
            </a:r>
            <a:r>
              <a:rPr lang="en-US" sz="2800" dirty="0" err="1" smtClean="0"/>
              <a:t>Gómez</a:t>
            </a:r>
            <a:endParaRPr lang="en-US" sz="2800" dirty="0" smtClean="0"/>
          </a:p>
          <a:p>
            <a:r>
              <a:rPr lang="en-US" sz="2800" dirty="0" smtClean="0"/>
              <a:t>Universidad </a:t>
            </a:r>
            <a:r>
              <a:rPr lang="en-US" sz="2800" dirty="0" err="1" smtClean="0"/>
              <a:t>Autónoma</a:t>
            </a:r>
            <a:r>
              <a:rPr lang="en-US" sz="2800" dirty="0" smtClean="0"/>
              <a:t> de Querétaro</a:t>
            </a:r>
          </a:p>
          <a:p>
            <a:endParaRPr lang="en-US" sz="2800" dirty="0" smtClean="0"/>
          </a:p>
          <a:p>
            <a:r>
              <a:rPr lang="en-US" sz="2400" dirty="0" smtClean="0"/>
              <a:t>Joint work with Dr. </a:t>
            </a:r>
            <a:r>
              <a:rPr lang="en-US" sz="2400" dirty="0" err="1" smtClean="0"/>
              <a:t>Iqbal</a:t>
            </a:r>
            <a:r>
              <a:rPr lang="en-US" sz="2400" dirty="0" smtClean="0"/>
              <a:t> </a:t>
            </a:r>
            <a:r>
              <a:rPr lang="en-US" sz="2400" dirty="0" err="1" smtClean="0"/>
              <a:t>Owadally</a:t>
            </a:r>
            <a:r>
              <a:rPr lang="en-US" sz="2400" dirty="0" smtClean="0"/>
              <a:t> and Professor Steven </a:t>
            </a:r>
            <a:r>
              <a:rPr lang="en-US" sz="2400" dirty="0" err="1" smtClean="0"/>
              <a:t>Haberman</a:t>
            </a:r>
            <a:endParaRPr lang="en-US" sz="2400" dirty="0" smtClean="0"/>
          </a:p>
          <a:p>
            <a:r>
              <a:rPr lang="en-US" sz="2400" dirty="0" smtClean="0"/>
              <a:t>Cass Business School</a:t>
            </a:r>
          </a:p>
          <a:p>
            <a:endParaRPr lang="en-US" sz="2800" dirty="0"/>
          </a:p>
          <a:p>
            <a:endParaRPr lang="es-MX" sz="2800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28586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6th Conference in Actuarial Science &amp; Finance</a:t>
            </a:r>
            <a:endParaRPr lang="es-MX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err="1" smtClean="0"/>
              <a:t>Results</a:t>
            </a:r>
            <a:r>
              <a:rPr lang="es-MX" dirty="0" smtClean="0"/>
              <a:t> </a:t>
            </a:r>
            <a:r>
              <a:rPr lang="es-MX" dirty="0" err="1" smtClean="0"/>
              <a:t>for</a:t>
            </a:r>
            <a:r>
              <a:rPr lang="es-MX" dirty="0" smtClean="0"/>
              <a:t> Mean of </a:t>
            </a:r>
            <a:r>
              <a:rPr lang="es-MX" dirty="0" err="1" smtClean="0"/>
              <a:t>Contribution</a:t>
            </a:r>
            <a:endParaRPr lang="es-MX" dirty="0"/>
          </a:p>
        </p:txBody>
      </p:sp>
      <p:graphicFrame>
        <p:nvGraphicFramePr>
          <p:cNvPr id="6" name="2 Gráfico"/>
          <p:cNvGraphicFramePr>
            <a:graphicFrameLocks noGrp="1"/>
          </p:cNvGraphicFramePr>
          <p:nvPr>
            <p:ph sz="quarter" idx="1"/>
          </p:nvPr>
        </p:nvGraphicFramePr>
        <p:xfrm>
          <a:off x="1000100" y="1928802"/>
          <a:ext cx="6329378" cy="3471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es-MX" dirty="0" err="1" smtClean="0"/>
              <a:t>Results</a:t>
            </a:r>
            <a:r>
              <a:rPr lang="es-MX" dirty="0" smtClean="0"/>
              <a:t> </a:t>
            </a:r>
            <a:r>
              <a:rPr lang="es-MX" dirty="0" err="1" smtClean="0"/>
              <a:t>for</a:t>
            </a:r>
            <a:r>
              <a:rPr lang="es-MX" dirty="0" smtClean="0"/>
              <a:t> Mean </a:t>
            </a:r>
            <a:r>
              <a:rPr lang="es-MX" dirty="0" err="1" smtClean="0"/>
              <a:t>Squared</a:t>
            </a:r>
            <a:r>
              <a:rPr lang="es-MX" dirty="0" smtClean="0"/>
              <a:t> of</a:t>
            </a:r>
            <a:br>
              <a:rPr lang="es-MX" dirty="0" smtClean="0"/>
            </a:br>
            <a:r>
              <a:rPr lang="es-MX" dirty="0" err="1" smtClean="0"/>
              <a:t>Deficits</a:t>
            </a:r>
            <a:endParaRPr lang="es-MX" dirty="0"/>
          </a:p>
        </p:txBody>
      </p:sp>
      <p:graphicFrame>
        <p:nvGraphicFramePr>
          <p:cNvPr id="6" name="6 Gráfico"/>
          <p:cNvGraphicFramePr>
            <a:graphicFrameLocks noGrp="1"/>
          </p:cNvGraphicFramePr>
          <p:nvPr>
            <p:ph sz="quarter" idx="1"/>
          </p:nvPr>
        </p:nvGraphicFramePr>
        <p:xfrm>
          <a:off x="1214414" y="2214554"/>
          <a:ext cx="6472254" cy="3471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/>
          </a:bodyPr>
          <a:lstStyle/>
          <a:p>
            <a:r>
              <a:rPr lang="es-MX" dirty="0" err="1" smtClean="0"/>
              <a:t>Results</a:t>
            </a:r>
            <a:r>
              <a:rPr lang="es-MX" dirty="0" smtClean="0"/>
              <a:t> </a:t>
            </a:r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Optimal</a:t>
            </a:r>
            <a:r>
              <a:rPr lang="es-MX" dirty="0" smtClean="0"/>
              <a:t> </a:t>
            </a:r>
            <a:r>
              <a:rPr lang="es-MX" dirty="0" err="1" smtClean="0"/>
              <a:t>Asset</a:t>
            </a:r>
            <a:r>
              <a:rPr lang="es-MX" dirty="0" smtClean="0"/>
              <a:t> </a:t>
            </a:r>
            <a:br>
              <a:rPr lang="es-MX" dirty="0" smtClean="0"/>
            </a:br>
            <a:r>
              <a:rPr lang="es-MX" dirty="0" err="1" smtClean="0"/>
              <a:t>Allocation</a:t>
            </a:r>
            <a:endParaRPr lang="es-MX" dirty="0"/>
          </a:p>
        </p:txBody>
      </p:sp>
      <p:graphicFrame>
        <p:nvGraphicFramePr>
          <p:cNvPr id="4" name="7 Gráfico"/>
          <p:cNvGraphicFramePr>
            <a:graphicFrameLocks noGrp="1"/>
          </p:cNvGraphicFramePr>
          <p:nvPr>
            <p:ph sz="quarter" idx="1"/>
          </p:nvPr>
        </p:nvGraphicFramePr>
        <p:xfrm>
          <a:off x="1357290" y="2214554"/>
          <a:ext cx="5972188" cy="3114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References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428737"/>
            <a:ext cx="8229600" cy="471490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MX" dirty="0" smtClean="0"/>
              <a:t>BARCLAYS CAPITAL (2003). </a:t>
            </a:r>
            <a:r>
              <a:rPr lang="es-MX" dirty="0" err="1" smtClean="0"/>
              <a:t>Equity-Gilt</a:t>
            </a:r>
            <a:r>
              <a:rPr lang="es-MX" dirty="0" smtClean="0"/>
              <a:t> </a:t>
            </a:r>
            <a:r>
              <a:rPr lang="es-MX" dirty="0" err="1" smtClean="0"/>
              <a:t>Study</a:t>
            </a:r>
            <a:r>
              <a:rPr lang="es-MX" dirty="0" smtClean="0"/>
              <a:t>, 48th Ed. Barclays.   </a:t>
            </a:r>
          </a:p>
          <a:p>
            <a:pPr algn="just">
              <a:buNone/>
            </a:pPr>
            <a:r>
              <a:rPr lang="en-US" dirty="0" smtClean="0"/>
              <a:t>DUFRESNE, D. (1988) Moments of pension contributions and fund levels when rates of return are random. Journal of the institute of actuaries, 115:535–544.</a:t>
            </a:r>
            <a:endParaRPr lang="es-MX" dirty="0" smtClean="0"/>
          </a:p>
          <a:p>
            <a:pPr algn="just">
              <a:buNone/>
            </a:pPr>
            <a:r>
              <a:rPr lang="es-MX" dirty="0" smtClean="0"/>
              <a:t>OWADALLY, M.I. (2003) </a:t>
            </a:r>
            <a:r>
              <a:rPr lang="es-MX" dirty="0" err="1" smtClean="0"/>
              <a:t>Pension</a:t>
            </a:r>
            <a:r>
              <a:rPr lang="es-MX" dirty="0" smtClean="0"/>
              <a:t> </a:t>
            </a:r>
            <a:r>
              <a:rPr lang="es-MX" dirty="0" err="1" smtClean="0"/>
              <a:t>Funding</a:t>
            </a:r>
            <a:r>
              <a:rPr lang="es-MX" dirty="0" smtClean="0"/>
              <a:t> and </a:t>
            </a:r>
            <a:r>
              <a:rPr lang="es-MX" dirty="0" err="1" smtClean="0"/>
              <a:t>the</a:t>
            </a:r>
            <a:r>
              <a:rPr lang="es-MX" dirty="0" smtClean="0"/>
              <a:t> Actuarial </a:t>
            </a:r>
            <a:r>
              <a:rPr lang="es-MX" dirty="0" err="1" smtClean="0"/>
              <a:t>Assumption</a:t>
            </a:r>
            <a:r>
              <a:rPr lang="es-MX" dirty="0" smtClean="0"/>
              <a:t> </a:t>
            </a:r>
            <a:r>
              <a:rPr lang="es-MX" dirty="0" err="1" smtClean="0"/>
              <a:t>Concerning</a:t>
            </a:r>
            <a:r>
              <a:rPr lang="es-MX" dirty="0" smtClean="0"/>
              <a:t> </a:t>
            </a:r>
            <a:r>
              <a:rPr lang="es-MX" dirty="0" err="1" smtClean="0"/>
              <a:t>Investment</a:t>
            </a:r>
            <a:r>
              <a:rPr lang="es-MX" dirty="0" smtClean="0"/>
              <a:t> </a:t>
            </a:r>
            <a:r>
              <a:rPr lang="es-MX" dirty="0" err="1" smtClean="0"/>
              <a:t>Returns</a:t>
            </a:r>
            <a:r>
              <a:rPr lang="es-MX" dirty="0" smtClean="0"/>
              <a:t>. ASTIN BULLETIN, 33(2), 289-312.   </a:t>
            </a:r>
          </a:p>
          <a:p>
            <a:pPr algn="just">
              <a:buNone/>
            </a:pPr>
            <a:r>
              <a:rPr lang="es-MX" dirty="0" smtClean="0"/>
              <a:t>VIGNA, E. and HABERMAN, S. (2001) </a:t>
            </a:r>
            <a:r>
              <a:rPr lang="es-MX" dirty="0" err="1" smtClean="0"/>
              <a:t>Optimal</a:t>
            </a:r>
            <a:r>
              <a:rPr lang="es-MX" dirty="0" smtClean="0"/>
              <a:t> </a:t>
            </a:r>
            <a:r>
              <a:rPr lang="es-MX" dirty="0" err="1" smtClean="0"/>
              <a:t>investment</a:t>
            </a:r>
            <a:r>
              <a:rPr lang="es-MX" dirty="0" smtClean="0"/>
              <a:t> </a:t>
            </a:r>
            <a:r>
              <a:rPr lang="es-MX" dirty="0" err="1" smtClean="0"/>
              <a:t>strategy</a:t>
            </a:r>
            <a:r>
              <a:rPr lang="es-MX" dirty="0" smtClean="0"/>
              <a:t> </a:t>
            </a:r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defined</a:t>
            </a:r>
            <a:r>
              <a:rPr lang="es-MX" dirty="0" smtClean="0"/>
              <a:t> </a:t>
            </a:r>
            <a:r>
              <a:rPr lang="es-MX" dirty="0" err="1" smtClean="0"/>
              <a:t>contribution</a:t>
            </a:r>
            <a:r>
              <a:rPr lang="es-MX" dirty="0" smtClean="0"/>
              <a:t> </a:t>
            </a:r>
            <a:r>
              <a:rPr lang="es-MX" dirty="0" err="1" smtClean="0"/>
              <a:t>pension</a:t>
            </a:r>
            <a:r>
              <a:rPr lang="es-MX" dirty="0" smtClean="0"/>
              <a:t> </a:t>
            </a:r>
            <a:r>
              <a:rPr lang="es-MX" dirty="0" err="1" smtClean="0"/>
              <a:t>schemes</a:t>
            </a:r>
            <a:r>
              <a:rPr lang="es-MX" dirty="0" smtClean="0"/>
              <a:t>. </a:t>
            </a:r>
            <a:r>
              <a:rPr lang="es-MX" dirty="0" err="1" smtClean="0"/>
              <a:t>Insurance</a:t>
            </a:r>
            <a:r>
              <a:rPr lang="es-MX" dirty="0" smtClean="0"/>
              <a:t>: </a:t>
            </a:r>
            <a:r>
              <a:rPr lang="es-MX" dirty="0" err="1" smtClean="0"/>
              <a:t>Mathematics</a:t>
            </a:r>
            <a:r>
              <a:rPr lang="es-MX" dirty="0" smtClean="0"/>
              <a:t> and </a:t>
            </a:r>
            <a:r>
              <a:rPr lang="es-MX" dirty="0" err="1" smtClean="0"/>
              <a:t>Economics</a:t>
            </a:r>
            <a:r>
              <a:rPr lang="es-MX" dirty="0" smtClean="0"/>
              <a:t> 28, 233--262.</a:t>
            </a:r>
            <a:endParaRPr lang="es-MX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MX" dirty="0" smtClean="0"/>
          </a:p>
          <a:p>
            <a:pPr algn="ctr">
              <a:buNone/>
            </a:pPr>
            <a:endParaRPr lang="es-MX" dirty="0"/>
          </a:p>
          <a:p>
            <a:pPr algn="ctr">
              <a:buNone/>
            </a:pPr>
            <a:r>
              <a:rPr lang="es-MX" dirty="0" err="1" smtClean="0"/>
              <a:t>Thank</a:t>
            </a:r>
            <a:r>
              <a:rPr lang="es-MX" dirty="0" smtClean="0"/>
              <a:t> </a:t>
            </a:r>
            <a:r>
              <a:rPr lang="es-MX" dirty="0" err="1" smtClean="0"/>
              <a:t>You</a:t>
            </a:r>
            <a:r>
              <a:rPr lang="es-MX" dirty="0" smtClean="0"/>
              <a:t>!</a:t>
            </a:r>
          </a:p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r>
              <a:rPr lang="es-ES" dirty="0" smtClean="0"/>
              <a:t>denise.gomez@uaq.mx</a:t>
            </a:r>
            <a:endParaRPr lang="es-MX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Motivation</a:t>
            </a:r>
            <a:r>
              <a:rPr lang="es-MX" dirty="0" smtClean="0"/>
              <a:t> </a:t>
            </a:r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This</a:t>
            </a:r>
            <a:r>
              <a:rPr lang="es-MX" dirty="0" smtClean="0"/>
              <a:t> </a:t>
            </a:r>
            <a:r>
              <a:rPr lang="es-MX" dirty="0" err="1" smtClean="0"/>
              <a:t>Research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Individuals who accumulate a Defined Contribution Pension Fund assume both of investment and annuity risk.</a:t>
            </a: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Aim</a:t>
            </a:r>
            <a:r>
              <a:rPr lang="es-MX" dirty="0" smtClean="0"/>
              <a:t> of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research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To propose a Hybrid Pension Fund model that compensates the investment and the annuity risk assumed by individuals who accumulate a Defined Contribution Pension Fund.</a:t>
            </a:r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Characteristics</a:t>
            </a:r>
            <a:r>
              <a:rPr lang="es-MX" dirty="0" smtClean="0"/>
              <a:t> of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model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A Hybrid Pension Fund to be accumulated similar to a Defined Contribution plan but with non-constant contributions.</a:t>
            </a:r>
            <a:endParaRPr lang="es-MX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Contributions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 contributions are adjusted annually depending on the value of a target which is defined based on a Defined Benefit fund.</a:t>
            </a:r>
          </a:p>
          <a:p>
            <a:pPr algn="ctr">
              <a:buNone/>
            </a:pPr>
            <a:endParaRPr lang="es-MX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Fund</a:t>
            </a:r>
            <a:r>
              <a:rPr lang="es-MX" dirty="0" smtClean="0"/>
              <a:t> and </a:t>
            </a:r>
            <a:r>
              <a:rPr lang="es-MX" dirty="0" err="1" smtClean="0"/>
              <a:t>Contribution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ChangeAspect="1"/>
          </p:cNvGraphicFramePr>
          <p:nvPr>
            <p:ph sz="quarter" idx="1"/>
          </p:nvPr>
        </p:nvGraphicFramePr>
        <p:xfrm>
          <a:off x="1357313" y="2000250"/>
          <a:ext cx="6448425" cy="785813"/>
        </p:xfrm>
        <a:graphic>
          <a:graphicData uri="http://schemas.openxmlformats.org/presentationml/2006/ole">
            <p:oleObj spid="_x0000_s1026" name="Ecuación" r:id="rId4" imgW="1981080" imgH="241200" progId="Equation.3">
              <p:embed/>
            </p:oleObj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/>
        </p:nvGraphicFramePr>
        <p:xfrm>
          <a:off x="3214678" y="3357562"/>
          <a:ext cx="2476518" cy="857256"/>
        </p:xfrm>
        <a:graphic>
          <a:graphicData uri="http://schemas.openxmlformats.org/presentationml/2006/ole">
            <p:oleObj spid="_x0000_s1027" name="Ecuación" r:id="rId5" imgW="66024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Adjustment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Contribution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 vert="horz">
            <a:normAutofit/>
          </a:bodyPr>
          <a:lstStyle/>
          <a:p>
            <a:pPr algn="just">
              <a:buNone/>
            </a:pPr>
            <a:endParaRPr lang="es-MX" dirty="0" smtClean="0"/>
          </a:p>
          <a:p>
            <a:pPr algn="just"/>
            <a:r>
              <a:rPr lang="es-MX" dirty="0" err="1" smtClean="0"/>
              <a:t>Modified</a:t>
            </a:r>
            <a:r>
              <a:rPr lang="es-MX" dirty="0" smtClean="0"/>
              <a:t> </a:t>
            </a:r>
            <a:r>
              <a:rPr lang="es-MX" dirty="0" err="1" smtClean="0"/>
              <a:t>Spreading</a:t>
            </a:r>
            <a:r>
              <a:rPr lang="es-MX" dirty="0" smtClean="0"/>
              <a:t>: uses </a:t>
            </a:r>
            <a:r>
              <a:rPr lang="es-MX" dirty="0" err="1" smtClean="0"/>
              <a:t>past</a:t>
            </a:r>
            <a:r>
              <a:rPr lang="es-MX" dirty="0" smtClean="0"/>
              <a:t> and </a:t>
            </a:r>
            <a:r>
              <a:rPr lang="es-MX" dirty="0" err="1" smtClean="0"/>
              <a:t>present</a:t>
            </a:r>
            <a:r>
              <a:rPr lang="es-MX" dirty="0" smtClean="0"/>
              <a:t> </a:t>
            </a:r>
            <a:r>
              <a:rPr lang="es-MX" dirty="0" err="1" smtClean="0"/>
              <a:t>deficits</a:t>
            </a:r>
            <a:r>
              <a:rPr lang="es-MX" dirty="0" smtClean="0"/>
              <a:t> (</a:t>
            </a:r>
            <a:r>
              <a:rPr lang="es-MX" dirty="0" err="1" smtClean="0"/>
              <a:t>Owadally</a:t>
            </a:r>
            <a:r>
              <a:rPr lang="es-MX" dirty="0" smtClean="0"/>
              <a:t>, 2003)</a:t>
            </a:r>
          </a:p>
          <a:p>
            <a:pPr algn="just">
              <a:buNone/>
            </a:pPr>
            <a:endParaRPr lang="es-MX" dirty="0" smtClean="0"/>
          </a:p>
          <a:p>
            <a:pPr algn="just"/>
            <a:r>
              <a:rPr lang="es-MX" dirty="0" err="1" smtClean="0"/>
              <a:t>Spreading</a:t>
            </a:r>
            <a:r>
              <a:rPr lang="es-MX" dirty="0" smtClean="0"/>
              <a:t>: uses </a:t>
            </a:r>
            <a:r>
              <a:rPr lang="es-MX" dirty="0" err="1" smtClean="0"/>
              <a:t>only</a:t>
            </a:r>
            <a:r>
              <a:rPr lang="es-MX" dirty="0" smtClean="0"/>
              <a:t> </a:t>
            </a:r>
            <a:r>
              <a:rPr lang="es-MX" dirty="0" err="1" smtClean="0"/>
              <a:t>present</a:t>
            </a:r>
            <a:r>
              <a:rPr lang="es-MX" dirty="0" smtClean="0"/>
              <a:t> </a:t>
            </a:r>
            <a:r>
              <a:rPr lang="es-MX" dirty="0" err="1" smtClean="0"/>
              <a:t>deficits</a:t>
            </a:r>
            <a:r>
              <a:rPr lang="es-MX" dirty="0" smtClean="0"/>
              <a:t> (</a:t>
            </a:r>
            <a:r>
              <a:rPr lang="es-MX" dirty="0" err="1" smtClean="0"/>
              <a:t>Dufresne</a:t>
            </a:r>
            <a:r>
              <a:rPr lang="es-MX" dirty="0" smtClean="0"/>
              <a:t>, 1988)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Target and </a:t>
            </a:r>
            <a:r>
              <a:rPr lang="es-MX" dirty="0" err="1" smtClean="0"/>
              <a:t>Deficit</a:t>
            </a:r>
            <a:r>
              <a:rPr lang="es-MX" dirty="0" smtClean="0"/>
              <a:t> (</a:t>
            </a:r>
            <a:r>
              <a:rPr lang="es-MX" dirty="0" err="1" smtClean="0"/>
              <a:t>Vigna</a:t>
            </a:r>
            <a:r>
              <a:rPr lang="es-MX" dirty="0" smtClean="0"/>
              <a:t> and </a:t>
            </a:r>
            <a:r>
              <a:rPr lang="es-MX" dirty="0" err="1" smtClean="0"/>
              <a:t>Haberman</a:t>
            </a:r>
            <a:r>
              <a:rPr lang="es-MX" dirty="0" smtClean="0"/>
              <a:t>, 2001)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ChangeAspect="1"/>
          </p:cNvGraphicFramePr>
          <p:nvPr>
            <p:ph sz="quarter" idx="1"/>
          </p:nvPr>
        </p:nvGraphicFramePr>
        <p:xfrm>
          <a:off x="2500313" y="1857375"/>
          <a:ext cx="4143375" cy="1219200"/>
        </p:xfrm>
        <a:graphic>
          <a:graphicData uri="http://schemas.openxmlformats.org/presentationml/2006/ole">
            <p:oleObj spid="_x0000_s2050" name="Ecuación" r:id="rId4" imgW="1079280" imgH="317160" progId="Equation.3">
              <p:embed/>
            </p:oleObj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/>
        </p:nvGraphicFramePr>
        <p:xfrm>
          <a:off x="2714612" y="3500438"/>
          <a:ext cx="3360758" cy="1042994"/>
        </p:xfrm>
        <a:graphic>
          <a:graphicData uri="http://schemas.openxmlformats.org/presentationml/2006/ole">
            <p:oleObj spid="_x0000_s2051" name="Ecuación" r:id="rId5" imgW="73656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Results for Fund and Contribution</a:t>
            </a:r>
            <a:endParaRPr lang="es-MX" dirty="0"/>
          </a:p>
        </p:txBody>
      </p:sp>
      <p:graphicFrame>
        <p:nvGraphicFramePr>
          <p:cNvPr id="8" name="3 Gráfico"/>
          <p:cNvGraphicFramePr/>
          <p:nvPr/>
        </p:nvGraphicFramePr>
        <p:xfrm>
          <a:off x="714348" y="1571612"/>
          <a:ext cx="3857652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4 Gráfico"/>
          <p:cNvGraphicFramePr/>
          <p:nvPr/>
        </p:nvGraphicFramePr>
        <p:xfrm>
          <a:off x="5000628" y="1571612"/>
          <a:ext cx="3643338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112</TotalTime>
  <Words>307</Words>
  <Application>Microsoft Office PowerPoint</Application>
  <PresentationFormat>Presentación en pantalla (4:3)</PresentationFormat>
  <Paragraphs>49</Paragraphs>
  <Slides>14</Slides>
  <Notes>6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6" baseType="lpstr">
      <vt:lpstr>Equidad</vt:lpstr>
      <vt:lpstr>Ecuación</vt:lpstr>
      <vt:lpstr>6th Conference in Actuarial Science &amp; Finance</vt:lpstr>
      <vt:lpstr>Motivation for This Research</vt:lpstr>
      <vt:lpstr>Aim of the research</vt:lpstr>
      <vt:lpstr>Characteristics of the model</vt:lpstr>
      <vt:lpstr>Contributions</vt:lpstr>
      <vt:lpstr>Fund and Contribution</vt:lpstr>
      <vt:lpstr>Adjustment to Contribution</vt:lpstr>
      <vt:lpstr>Target and Deficit (Vigna and Haberman, 2001)</vt:lpstr>
      <vt:lpstr>Results for Fund and Contribution</vt:lpstr>
      <vt:lpstr>Results for Mean of Contribution</vt:lpstr>
      <vt:lpstr>Results for Mean Squared of Deficits</vt:lpstr>
      <vt:lpstr>Results for Optimal Asset  Allocation</vt:lpstr>
      <vt:lpstr>References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6th Conference in Actuarial Science &amp; Finance</dc:title>
  <dc:creator>Denise</dc:creator>
  <cp:lastModifiedBy>Denise</cp:lastModifiedBy>
  <cp:revision>42</cp:revision>
  <dcterms:created xsi:type="dcterms:W3CDTF">2010-05-28T02:27:23Z</dcterms:created>
  <dcterms:modified xsi:type="dcterms:W3CDTF">2010-06-22T19:00:25Z</dcterms:modified>
</cp:coreProperties>
</file>